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1"/>
  </p:sldMasterIdLst>
  <p:notesMasterIdLst>
    <p:notesMasterId r:id="rId3"/>
  </p:notesMasterIdLst>
  <p:sldIdLst>
    <p:sldId id="323" r:id="rId2"/>
  </p:sldIdLst>
  <p:sldSz cx="9144000" cy="5143500" type="screen16x9"/>
  <p:notesSz cx="7010400" cy="9296400"/>
  <p:defaultTextStyle>
    <a:defPPr>
      <a:defRPr lang="en-US"/>
    </a:defPPr>
    <a:lvl1pPr marL="0" algn="l" defTabSz="68575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874" algn="l" defTabSz="68575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750" algn="l" defTabSz="68575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624" algn="l" defTabSz="68575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499" algn="l" defTabSz="68575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374" algn="l" defTabSz="68575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248" algn="l" defTabSz="68575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124" algn="l" defTabSz="68575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2998" algn="l" defTabSz="68575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FF7C80"/>
    <a:srgbClr val="FF5050"/>
    <a:srgbClr val="FF6600"/>
    <a:srgbClr val="BEC637"/>
    <a:srgbClr val="C8D139"/>
    <a:srgbClr val="00A6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12"/>
    <p:restoredTop sz="80442"/>
  </p:normalViewPr>
  <p:slideViewPr>
    <p:cSldViewPr snapToGrid="0" snapToObjects="1">
      <p:cViewPr>
        <p:scale>
          <a:sx n="60" d="100"/>
          <a:sy n="60" d="100"/>
        </p:scale>
        <p:origin x="-1348" y="-2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>
      <p:cViewPr>
        <p:scale>
          <a:sx n="90" d="100"/>
          <a:sy n="90" d="100"/>
        </p:scale>
        <p:origin x="-1796" y="-4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2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B072493-86C1-284B-908A-FD230E340C3A}" type="datetimeFigureOut">
              <a:rPr lang="en-US" smtClean="0"/>
              <a:pPr/>
              <a:t>7/20/2022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4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BD92324-2899-8447-ABEA-956048AE4D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898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75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874" algn="l" defTabSz="68575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750" algn="l" defTabSz="68575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624" algn="l" defTabSz="68575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499" algn="l" defTabSz="68575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374" algn="l" defTabSz="68575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248" algn="l" defTabSz="68575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124" algn="l" defTabSz="68575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2998" algn="l" defTabSz="68575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3"/>
            <a:ext cx="5608320" cy="4356073"/>
          </a:xfrm>
        </p:spPr>
        <p:txBody>
          <a:bodyPr/>
          <a:lstStyle/>
          <a:p>
            <a:r>
              <a:rPr lang="en-US" sz="1200" b="1" i="1" dirty="0" smtClean="0"/>
              <a:t>Steps:</a:t>
            </a:r>
          </a:p>
          <a:p>
            <a:pPr marL="228600" indent="-228600">
              <a:buAutoNum type="arabicParenR"/>
            </a:pPr>
            <a:r>
              <a:rPr lang="en-US" sz="1200" b="1" i="1" dirty="0" smtClean="0"/>
              <a:t>Review Slide</a:t>
            </a:r>
          </a:p>
          <a:p>
            <a:pPr marL="228600" indent="-228600">
              <a:buAutoNum type="arabicParenR"/>
            </a:pPr>
            <a:r>
              <a:rPr lang="en-US" sz="1200" b="1" i="1" dirty="0" smtClean="0"/>
              <a:t>Read Good Mission examples:</a:t>
            </a:r>
          </a:p>
          <a:p>
            <a:pPr marL="514324" lvl="1" indent="-171450">
              <a:buFont typeface="Arial" charset="0"/>
              <a:buChar char="•"/>
            </a:pPr>
            <a:r>
              <a:rPr lang="en-US" sz="1200" b="1" i="0" baseline="0" dirty="0" smtClean="0"/>
              <a:t>Starbucks:  </a:t>
            </a:r>
            <a:r>
              <a:rPr lang="en-US" sz="1200" b="0" i="0" baseline="0" dirty="0" smtClean="0"/>
              <a:t>To inspire and nurture the human spirit – one person, one cup and one neighborhood at a time</a:t>
            </a:r>
          </a:p>
          <a:p>
            <a:pPr marL="514324" lvl="1" indent="-171450">
              <a:buFont typeface="Arial" charset="0"/>
              <a:buChar char="•"/>
            </a:pPr>
            <a:r>
              <a:rPr lang="en-US" sz="1200" b="1" i="0" baseline="0" dirty="0" smtClean="0"/>
              <a:t>Amazon:  </a:t>
            </a:r>
            <a:r>
              <a:rPr lang="en-US" sz="1200" b="0" i="0" baseline="0" dirty="0" smtClean="0"/>
              <a:t>To be Earth’s most customer-centric company where people can find and discover anything they want to buy online.</a:t>
            </a:r>
          </a:p>
          <a:p>
            <a:pPr marL="514324" lvl="1" indent="-171450">
              <a:buFont typeface="Arial" charset="0"/>
              <a:buChar char="•"/>
            </a:pPr>
            <a:r>
              <a:rPr lang="en-US" sz="1200" b="1" i="0" baseline="0" dirty="0" err="1" smtClean="0"/>
              <a:t>Walmart</a:t>
            </a:r>
            <a:r>
              <a:rPr lang="en-US" sz="1200" b="1" i="0" baseline="0" dirty="0" smtClean="0"/>
              <a:t>:  </a:t>
            </a:r>
            <a:r>
              <a:rPr lang="en-US" sz="1200" b="0" i="0" baseline="0" dirty="0" smtClean="0"/>
              <a:t>We help people save money so they can live better.</a:t>
            </a:r>
          </a:p>
          <a:p>
            <a:pPr marL="228600" indent="-228600">
              <a:buFont typeface="+mj-lt"/>
              <a:buAutoNum type="arabicParenR"/>
            </a:pPr>
            <a:r>
              <a:rPr lang="en-US" sz="1200" b="1" i="1" dirty="0" smtClean="0"/>
              <a:t>Review the Preliminary Core Value Summary list: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effectLst/>
              </a:rPr>
              <a:t>Welcoming, Community Service/generosity, Freely Accepting, Youth Support, Spiritual Accessibility/Variety, Openness, Willingness to change/evolve</a:t>
            </a:r>
          </a:p>
          <a:p>
            <a:pPr marL="228600" indent="-228600">
              <a:buFont typeface="+mj-lt"/>
              <a:buAutoNum type="arabicParenR"/>
            </a:pPr>
            <a:r>
              <a:rPr lang="en-US" sz="1200" b="1" dirty="0" smtClean="0"/>
              <a:t>Have group develop several mission phrases</a:t>
            </a:r>
            <a:r>
              <a:rPr lang="en-US" sz="1200" dirty="0" smtClean="0"/>
              <a:t>.  Do not need to get to one only.  Discussion how the points on the slide relate to each phase.  What is missing?</a:t>
            </a:r>
            <a:endParaRPr lang="en-US" sz="1200" b="1" kern="1200" dirty="0" smtClean="0">
              <a:solidFill>
                <a:schemeClr val="tx1"/>
              </a:solidFill>
              <a:effectLst/>
            </a:endParaRPr>
          </a:p>
          <a:p>
            <a:pPr marL="171450" indent="-171450">
              <a:buFont typeface="Arial" charset="0"/>
              <a:buChar char="•"/>
            </a:pPr>
            <a:endParaRPr lang="en-US" b="0" i="0" dirty="0" smtClean="0"/>
          </a:p>
          <a:p>
            <a:endParaRPr lang="en-US" b="1" i="1" dirty="0" smtClean="0"/>
          </a:p>
          <a:p>
            <a:r>
              <a:rPr lang="en-US" sz="1050" b="1" i="1" dirty="0" smtClean="0"/>
              <a:t>TIPS:</a:t>
            </a:r>
          </a:p>
          <a:p>
            <a:pPr marL="168244" indent="-168244">
              <a:buFont typeface="Arial" pitchFamily="34" charset="0"/>
              <a:buChar char="•"/>
            </a:pPr>
            <a:r>
              <a:rPr lang="en-US" sz="1050" dirty="0" smtClean="0"/>
              <a:t>Stay </a:t>
            </a:r>
            <a:r>
              <a:rPr lang="en-US" sz="1050" b="1" dirty="0" smtClean="0"/>
              <a:t>Neutral and Positive</a:t>
            </a:r>
            <a:r>
              <a:rPr lang="en-US" sz="1050" dirty="0" smtClean="0"/>
              <a:t>.  </a:t>
            </a:r>
            <a:r>
              <a:rPr lang="en-US" sz="1050" b="1" dirty="0" smtClean="0"/>
              <a:t>Don’t Influence</a:t>
            </a:r>
            <a:r>
              <a:rPr lang="en-US" sz="1050" dirty="0" smtClean="0"/>
              <a:t>!</a:t>
            </a:r>
          </a:p>
          <a:p>
            <a:pPr marL="168244" indent="-168244">
              <a:buFont typeface="Arial" pitchFamily="34" charset="0"/>
              <a:buChar char="•"/>
            </a:pPr>
            <a:r>
              <a:rPr lang="en-US" sz="1050" dirty="0" smtClean="0"/>
              <a:t>Encourage</a:t>
            </a:r>
            <a:r>
              <a:rPr lang="en-US" sz="1050" baseline="0" dirty="0" smtClean="0"/>
              <a:t> Participation:  					</a:t>
            </a:r>
          </a:p>
          <a:p>
            <a:pPr marL="616894" lvl="1" indent="-168244">
              <a:buFont typeface="Arial" pitchFamily="34" charset="0"/>
              <a:buChar char="•"/>
            </a:pPr>
            <a:r>
              <a:rPr lang="en-US" sz="1050" baseline="0" dirty="0" smtClean="0"/>
              <a:t> “Tony, do you have any thought on this?”</a:t>
            </a:r>
          </a:p>
          <a:p>
            <a:pPr marL="616894" lvl="1" indent="-168244">
              <a:buFont typeface="Arial" pitchFamily="34" charset="0"/>
              <a:buChar char="•"/>
            </a:pPr>
            <a:r>
              <a:rPr lang="en-US" sz="1050" baseline="0" dirty="0" smtClean="0"/>
              <a:t>“Mary, how do you feel about what has been said so far?”</a:t>
            </a:r>
          </a:p>
          <a:p>
            <a:pPr marL="168244" indent="-168244">
              <a:buFont typeface="Arial" pitchFamily="34" charset="0"/>
              <a:buChar char="•"/>
            </a:pPr>
            <a:r>
              <a:rPr lang="en-US" sz="1050" b="1" baseline="0" dirty="0" smtClean="0"/>
              <a:t>Listen and ask clarifying questions</a:t>
            </a:r>
            <a:r>
              <a:rPr lang="en-US" sz="1050" baseline="0" dirty="0" smtClean="0"/>
              <a:t>:</a:t>
            </a:r>
          </a:p>
          <a:p>
            <a:pPr marL="616894" lvl="1" indent="-168244">
              <a:buFont typeface="Arial" pitchFamily="34" charset="0"/>
              <a:buChar char="•"/>
            </a:pPr>
            <a:r>
              <a:rPr lang="en-US" sz="1050" baseline="0" dirty="0" smtClean="0"/>
              <a:t>“Tony, could you explain that a bit more?”</a:t>
            </a:r>
          </a:p>
          <a:p>
            <a:pPr marL="616894" lvl="1" indent="-168244">
              <a:buFont typeface="Arial" pitchFamily="34" charset="0"/>
              <a:buChar char="•"/>
            </a:pPr>
            <a:r>
              <a:rPr lang="en-US" sz="1050" baseline="0" dirty="0" smtClean="0"/>
              <a:t>“Mary, did I document your idea as you expressed?”</a:t>
            </a:r>
          </a:p>
          <a:p>
            <a:pPr marL="168244" indent="-168244">
              <a:buFont typeface="Arial" pitchFamily="34" charset="0"/>
              <a:buChar char="•"/>
            </a:pPr>
            <a:r>
              <a:rPr lang="en-US" sz="1050" b="1" baseline="0" dirty="0" smtClean="0"/>
              <a:t>Watch your time!  </a:t>
            </a:r>
            <a:r>
              <a:rPr lang="en-US" sz="1050" baseline="0" dirty="0" smtClean="0"/>
              <a:t>Set a 10/10/5 minute warnings on your phone</a:t>
            </a:r>
          </a:p>
          <a:p>
            <a:pPr marL="168244" indent="-168244">
              <a:buFont typeface="Arial" pitchFamily="34" charset="0"/>
              <a:buChar char="•"/>
            </a:pPr>
            <a:r>
              <a:rPr lang="en-US" sz="1050" b="1" baseline="0" dirty="0" smtClean="0"/>
              <a:t>Document</a:t>
            </a:r>
            <a:r>
              <a:rPr lang="en-US" sz="1050" baseline="0" dirty="0" smtClean="0"/>
              <a:t> all ideas and </a:t>
            </a:r>
            <a:r>
              <a:rPr lang="en-US" sz="1050" b="1" baseline="0" dirty="0" smtClean="0"/>
              <a:t>star</a:t>
            </a:r>
            <a:r>
              <a:rPr lang="en-US" sz="1050" baseline="0" dirty="0" smtClean="0"/>
              <a:t> the top 3-4</a:t>
            </a:r>
            <a:endParaRPr lang="en-US" sz="105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3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2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1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9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7/20/2022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252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7/20/2022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747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710" y="3305178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710" y="2180038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75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2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49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37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24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12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299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7/20/2022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97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200152"/>
            <a:ext cx="4057651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2" y="1200152"/>
            <a:ext cx="4057651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7/20/2022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438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3979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4" indent="0">
              <a:buNone/>
              <a:defRPr sz="1500" b="1"/>
            </a:lvl2pPr>
            <a:lvl3pPr marL="685750" indent="0">
              <a:buNone/>
              <a:defRPr sz="1400" b="1"/>
            </a:lvl3pPr>
            <a:lvl4pPr marL="1028624" indent="0">
              <a:buNone/>
              <a:defRPr sz="1200" b="1"/>
            </a:lvl4pPr>
            <a:lvl5pPr marL="1371499" indent="0">
              <a:buNone/>
              <a:defRPr sz="1200" b="1"/>
            </a:lvl5pPr>
            <a:lvl6pPr marL="1714374" indent="0">
              <a:buNone/>
              <a:defRPr sz="1200" b="1"/>
            </a:lvl6pPr>
            <a:lvl7pPr marL="2057248" indent="0">
              <a:buNone/>
              <a:defRPr sz="1200" b="1"/>
            </a:lvl7pPr>
            <a:lvl8pPr marL="2400124" indent="0">
              <a:buNone/>
              <a:defRPr sz="1200" b="1"/>
            </a:lvl8pPr>
            <a:lvl9pPr marL="2742998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7"/>
            <a:ext cx="403979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4" indent="0">
              <a:buNone/>
              <a:defRPr sz="1500" b="1"/>
            </a:lvl2pPr>
            <a:lvl3pPr marL="685750" indent="0">
              <a:buNone/>
              <a:defRPr sz="1400" b="1"/>
            </a:lvl3pPr>
            <a:lvl4pPr marL="1028624" indent="0">
              <a:buNone/>
              <a:defRPr sz="1200" b="1"/>
            </a:lvl4pPr>
            <a:lvl5pPr marL="1371499" indent="0">
              <a:buNone/>
              <a:defRPr sz="1200" b="1"/>
            </a:lvl5pPr>
            <a:lvl6pPr marL="1714374" indent="0">
              <a:buNone/>
              <a:defRPr sz="1200" b="1"/>
            </a:lvl6pPr>
            <a:lvl7pPr marL="2057248" indent="0">
              <a:buNone/>
              <a:defRPr sz="1200" b="1"/>
            </a:lvl7pPr>
            <a:lvl8pPr marL="2400124" indent="0">
              <a:buNone/>
              <a:defRPr sz="1200" b="1"/>
            </a:lvl8pPr>
            <a:lvl9pPr marL="2742998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628" y="1631157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7/20/2022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448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7/20/2022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346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7/20/2022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199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450" y="204791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9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874" indent="0">
              <a:buNone/>
              <a:defRPr sz="900"/>
            </a:lvl2pPr>
            <a:lvl3pPr marL="685750" indent="0">
              <a:buNone/>
              <a:defRPr sz="800"/>
            </a:lvl3pPr>
            <a:lvl4pPr marL="1028624" indent="0">
              <a:buNone/>
              <a:defRPr sz="700"/>
            </a:lvl4pPr>
            <a:lvl5pPr marL="1371499" indent="0">
              <a:buNone/>
              <a:defRPr sz="700"/>
            </a:lvl5pPr>
            <a:lvl6pPr marL="1714374" indent="0">
              <a:buNone/>
              <a:defRPr sz="700"/>
            </a:lvl6pPr>
            <a:lvl7pPr marL="2057248" indent="0">
              <a:buNone/>
              <a:defRPr sz="700"/>
            </a:lvl7pPr>
            <a:lvl8pPr marL="2400124" indent="0">
              <a:buNone/>
              <a:defRPr sz="700"/>
            </a:lvl8pPr>
            <a:lvl9pPr marL="2742998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7/20/2022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422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1892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1892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74" indent="0">
              <a:buNone/>
              <a:defRPr sz="2100"/>
            </a:lvl2pPr>
            <a:lvl3pPr marL="685750" indent="0">
              <a:buNone/>
              <a:defRPr sz="1800"/>
            </a:lvl3pPr>
            <a:lvl4pPr marL="1028624" indent="0">
              <a:buNone/>
              <a:defRPr sz="1500"/>
            </a:lvl4pPr>
            <a:lvl5pPr marL="1371499" indent="0">
              <a:buNone/>
              <a:defRPr sz="1500"/>
            </a:lvl5pPr>
            <a:lvl6pPr marL="1714374" indent="0">
              <a:buNone/>
              <a:defRPr sz="1500"/>
            </a:lvl6pPr>
            <a:lvl7pPr marL="2057248" indent="0">
              <a:buNone/>
              <a:defRPr sz="1500"/>
            </a:lvl7pPr>
            <a:lvl8pPr marL="2400124" indent="0">
              <a:buNone/>
              <a:defRPr sz="1500"/>
            </a:lvl8pPr>
            <a:lvl9pPr marL="2742998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1892" y="4025505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874" indent="0">
              <a:buNone/>
              <a:defRPr sz="900"/>
            </a:lvl2pPr>
            <a:lvl3pPr marL="685750" indent="0">
              <a:buNone/>
              <a:defRPr sz="800"/>
            </a:lvl3pPr>
            <a:lvl4pPr marL="1028624" indent="0">
              <a:buNone/>
              <a:defRPr sz="700"/>
            </a:lvl4pPr>
            <a:lvl5pPr marL="1371499" indent="0">
              <a:buNone/>
              <a:defRPr sz="700"/>
            </a:lvl5pPr>
            <a:lvl6pPr marL="1714374" indent="0">
              <a:buNone/>
              <a:defRPr sz="700"/>
            </a:lvl6pPr>
            <a:lvl7pPr marL="2057248" indent="0">
              <a:buNone/>
              <a:defRPr sz="700"/>
            </a:lvl7pPr>
            <a:lvl8pPr marL="2400124" indent="0">
              <a:buNone/>
              <a:defRPr sz="700"/>
            </a:lvl8pPr>
            <a:lvl9pPr marL="2742998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7/20/2022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646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7/20/2022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20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1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1" y="205981"/>
            <a:ext cx="60579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7/20/2022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878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7/20/2022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918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68574" tIns="34287" rIns="68574" bIns="34287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2"/>
            <a:ext cx="8229600" cy="3394472"/>
          </a:xfrm>
          <a:prstGeom prst="rect">
            <a:avLst/>
          </a:prstGeom>
        </p:spPr>
        <p:txBody>
          <a:bodyPr vert="horz" lIns="68574" tIns="34287" rIns="68574" bIns="3428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lIns="68574" tIns="34287" rIns="68574" bIns="34287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AE499-ECB5-424C-B93F-5AEF3EF65C86}" type="datetimeFigureOut">
              <a:rPr lang="en-US" smtClean="0"/>
              <a:pPr/>
              <a:t>7/20/2022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lIns="68574" tIns="34287" rIns="68574" bIns="34287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lIns="68574" tIns="34287" rIns="68574" bIns="34287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9FD0991-F32B-D442-922A-5B16C0C9E999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7981113" y="4741221"/>
            <a:ext cx="987561" cy="32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773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timing>
    <p:tnLst>
      <p:par>
        <p:cTn id="1" dur="indefinite" restart="never" nodeType="tmRoot"/>
      </p:par>
    </p:tnLst>
  </p:timing>
  <p:txStyles>
    <p:titleStyle>
      <a:lvl1pPr algn="ctr" defTabSz="68575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56" indent="-257156" algn="l" defTabSz="68575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72" indent="-214298" algn="l" defTabSz="68575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87" indent="-171437" algn="l" defTabSz="68575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61" indent="-171437" algn="l" defTabSz="68575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37" indent="-171437" algn="l" defTabSz="68575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11" indent="-171437" algn="l" defTabSz="68575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6" indent="-171437" algn="l" defTabSz="68575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61" indent="-171437" algn="l" defTabSz="68575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5" indent="-171437" algn="l" defTabSz="68575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5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4" algn="l" defTabSz="68575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50" algn="l" defTabSz="68575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5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9" algn="l" defTabSz="68575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4" algn="l" defTabSz="68575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8" algn="l" defTabSz="68575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4" algn="l" defTabSz="68575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8" algn="l" defTabSz="68575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464"/>
            <a:ext cx="8229600" cy="857250"/>
          </a:xfrm>
        </p:spPr>
        <p:txBody>
          <a:bodyPr>
            <a:normAutofit/>
          </a:bodyPr>
          <a:lstStyle/>
          <a:p>
            <a:r>
              <a:rPr lang="en-US" b="1" dirty="0" smtClean="0"/>
              <a:t>Our Mission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9F7F2DB-E988-384E-B566-6158EBF8E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889605"/>
            <a:ext cx="8058150" cy="387123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600" b="1" dirty="0"/>
              <a:t>  What is our Mission?  </a:t>
            </a:r>
          </a:p>
          <a:p>
            <a:pPr marL="342900" indent="-171450"/>
            <a:r>
              <a:rPr lang="en-US" sz="2100" b="1" dirty="0">
                <a:solidFill>
                  <a:srgbClr val="0070C0"/>
                </a:solidFill>
              </a:rPr>
              <a:t>Why do we exist?  </a:t>
            </a:r>
            <a:r>
              <a:rPr lang="en-US" sz="2100" dirty="0"/>
              <a:t>What do we do better than others?</a:t>
            </a:r>
          </a:p>
          <a:p>
            <a:pPr marL="342900" indent="-171450"/>
            <a:r>
              <a:rPr lang="en-US" sz="2100" b="1" dirty="0">
                <a:solidFill>
                  <a:srgbClr val="0070C0"/>
                </a:solidFill>
              </a:rPr>
              <a:t>Who is our beneficiary?  </a:t>
            </a:r>
            <a:r>
              <a:rPr lang="en-US" sz="2100" dirty="0"/>
              <a:t>This is typically not “inside” the church.  Who can we reach or serve better then others in our local community?</a:t>
            </a:r>
          </a:p>
          <a:p>
            <a:pPr marL="342900" indent="-171450"/>
            <a:r>
              <a:rPr lang="en-US" sz="2100" b="1" dirty="0">
                <a:solidFill>
                  <a:srgbClr val="0070C0"/>
                </a:solidFill>
              </a:rPr>
              <a:t>What is our objective or desired result?  </a:t>
            </a:r>
            <a:r>
              <a:rPr lang="en-US" sz="2100" dirty="0"/>
              <a:t>What difference would we like to see in 5 or 10 years?</a:t>
            </a:r>
            <a:endParaRPr lang="en-US" sz="2100" b="1" dirty="0">
              <a:solidFill>
                <a:srgbClr val="0070C0"/>
              </a:solidFill>
            </a:endParaRPr>
          </a:p>
          <a:p>
            <a:pPr marL="342900" indent="-171450"/>
            <a:r>
              <a:rPr lang="en-US" sz="2100" dirty="0"/>
              <a:t>State the mission. This could be a series of short phrases</a:t>
            </a:r>
          </a:p>
          <a:p>
            <a:pPr marL="342900" indent="-171450"/>
            <a:r>
              <a:rPr lang="en-US" sz="2100" dirty="0"/>
              <a:t>Does it help us say no to good things?  Help making the “hard” decision on how our resources will be used (volunteers, dollars, time, etc.)</a:t>
            </a:r>
          </a:p>
          <a:p>
            <a:pPr marL="171450" indent="0">
              <a:buNone/>
            </a:pPr>
            <a:endParaRPr lang="en-US" sz="1100" dirty="0"/>
          </a:p>
          <a:p>
            <a:pPr marL="171450" indent="0">
              <a:buNone/>
            </a:pPr>
            <a:r>
              <a:rPr lang="en-US" sz="2600" b="1" dirty="0"/>
              <a:t>TASK:</a:t>
            </a:r>
          </a:p>
          <a:p>
            <a:pPr marL="514350" indent="-342900">
              <a:buFont typeface="Wingdings" pitchFamily="2" charset="2"/>
              <a:buChar char="Ø"/>
            </a:pPr>
            <a:r>
              <a:rPr lang="en-US" sz="2600" dirty="0"/>
              <a:t>Develop our mission, keeping in mind the core values we identified in the last session.</a:t>
            </a:r>
          </a:p>
          <a:p>
            <a:pPr lvl="2"/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7575447" y="84992"/>
            <a:ext cx="1476375" cy="1063337"/>
            <a:chOff x="7023048" y="322118"/>
            <a:chExt cx="4559352" cy="3647482"/>
          </a:xfrm>
        </p:grpSpPr>
        <p:pic>
          <p:nvPicPr>
            <p:cNvPr id="4" name="Content Placeholder 3" descr="Diagram&#10;&#10;Description automatically generated">
              <a:extLst>
                <a:ext uri="{FF2B5EF4-FFF2-40B4-BE49-F238E27FC236}">
                  <a16:creationId xmlns="" xmlns:a16="http://schemas.microsoft.com/office/drawing/2014/main" id="{BF1509FC-D5DA-6849-A270-ADAF58599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23048" y="322118"/>
              <a:ext cx="4559352" cy="3647482"/>
            </a:xfrm>
            <a:prstGeom prst="rect">
              <a:avLst/>
            </a:prstGeom>
            <a:noFill/>
          </p:spPr>
        </p:pic>
        <p:sp>
          <p:nvSpPr>
            <p:cNvPr id="6" name="Rounded Rectangle 5"/>
            <p:cNvSpPr/>
            <p:nvPr/>
          </p:nvSpPr>
          <p:spPr>
            <a:xfrm rot="3120000">
              <a:off x="7627750" y="2316357"/>
              <a:ext cx="1456938" cy="457200"/>
            </a:xfrm>
            <a:prstGeom prst="roundRect">
              <a:avLst/>
            </a:prstGeom>
            <a:solidFill>
              <a:srgbClr val="BEC637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6"/>
            <p:cNvSpPr/>
            <p:nvPr/>
          </p:nvSpPr>
          <p:spPr>
            <a:xfrm rot="-2520000">
              <a:off x="9499600" y="2485551"/>
              <a:ext cx="1193800" cy="464943"/>
            </a:xfrm>
            <a:prstGeom prst="roundRect">
              <a:avLst/>
            </a:prstGeom>
            <a:solidFill>
              <a:srgbClr val="FF9966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8384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6306</TotalTime>
  <Words>272</Words>
  <Application>Microsoft Office PowerPoint</Application>
  <PresentationFormat>On-screen Show (16:9)</PresentationFormat>
  <Paragraphs>32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Custom Design</vt:lpstr>
      <vt:lpstr>Our Mission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Osterhaus</dc:creator>
  <cp:lastModifiedBy>Dawn Jacobson</cp:lastModifiedBy>
  <cp:revision>188</cp:revision>
  <cp:lastPrinted>2022-06-25T17:10:28Z</cp:lastPrinted>
  <dcterms:created xsi:type="dcterms:W3CDTF">2021-12-04T12:00:59Z</dcterms:created>
  <dcterms:modified xsi:type="dcterms:W3CDTF">2022-07-21T00:50:01Z</dcterms:modified>
</cp:coreProperties>
</file>